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3D_5FE31D57.xml" ContentType="application/vnd.ms-powerpoint.comments+xml"/>
  <Override PartName="/ppt/notesSlides/notesSlide1.xml" ContentType="application/vnd.openxmlformats-officedocument.presentationml.notesSlide+xml"/>
  <Override PartName="/ppt/comments/modernComment_13F_EFEA708F.xml" ContentType="application/vnd.ms-powerpoint.comments+xml"/>
  <Override PartName="/ppt/comments/modernComment_139_8713FCEB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22" r:id="rId2"/>
    <p:sldId id="317" r:id="rId3"/>
    <p:sldId id="323" r:id="rId4"/>
    <p:sldId id="314" r:id="rId5"/>
    <p:sldId id="285" r:id="rId6"/>
    <p:sldId id="284" r:id="rId7"/>
    <p:sldId id="319" r:id="rId8"/>
    <p:sldId id="288" r:id="rId9"/>
    <p:sldId id="290" r:id="rId10"/>
    <p:sldId id="291" r:id="rId11"/>
    <p:sldId id="311" r:id="rId12"/>
    <p:sldId id="327" r:id="rId13"/>
    <p:sldId id="313" r:id="rId14"/>
    <p:sldId id="297" r:id="rId15"/>
    <p:sldId id="324" r:id="rId16"/>
    <p:sldId id="318" r:id="rId17"/>
    <p:sldId id="325" r:id="rId18"/>
    <p:sldId id="328" r:id="rId19"/>
    <p:sldId id="32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67D8D8-4F88-5280-36CC-B73D7E47B6AD}" name="Peter Bleyer" initials="PB" userId="S::peter.bleyer@cipp.on.ca::9290119e-2a94-4d12-be22-e80e119fa887" providerId="AD"/>
  <p188:author id="{B166B4DC-D0E6-C538-4D1E-2D25DCE6A95D}" name="Hannah Kaya" initials="HK" userId="S::hannah.kaya@cipp.on.ca::29066cc2-cdf6-4034-bf48-7c39446f53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266C0B-6C6D-4DD7-F541-24FEF2C3BD4D}" v="2813" dt="2026-03-03T20:35:12.293"/>
    <p1510:client id="{354C5F00-0C91-B9A3-E0BE-FADA833C2DC2}" v="2" dt="2026-03-02T22:51:55.982"/>
    <p1510:client id="{728F683F-C7C2-C64A-AAAE-436AE536378D}" v="441" dt="2026-03-02T16:26:26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omments/modernComment_13D_5FE31D5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F4459B5-37FF-BD40-98AD-F3BA735589A0}" authorId="{5267D8D8-4F88-5280-36CC-B73D7E47B6AD}" created="2026-02-28T19:56:57.61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608719703" sldId="317"/>
      <ac:spMk id="7" creationId="{C23DFD70-7D11-C977-F782-9D2B04BDAF1F}"/>
      <ac:txMk cp="30" len="170">
        <ac:context len="202" hash="1715630581"/>
      </ac:txMk>
    </ac:txMkLst>
    <p188:pos x="836252" y="570473"/>
    <p188:txBody>
      <a:bodyPr/>
      <a:lstStyle/>
      <a:p>
        <a:r>
          <a:rPr lang="en-US"/>
          <a:t>[@Katherine Millington] Not sure if we need this slide and if so what goes here. </a:t>
        </a:r>
      </a:p>
    </p188:txBody>
  </p188:cm>
</p188:cmLst>
</file>

<file path=ppt/comments/modernComment_13F_EFEA708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8E92164-D3EE-AF47-9BCF-E7D6F56938E8}" authorId="{5267D8D8-4F88-5280-36CC-B73D7E47B6AD}" created="2026-03-01T16:33:18.09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025118863" sldId="319"/>
      <ac:spMk id="15" creationId="{F14D8E5A-FBD2-E222-8ED2-90A55B99A427}"/>
    </ac:deMkLst>
    <p188:replyLst>
      <p188:reply id="{BA2D2FB3-1CB1-0F45-92C4-FA930FB4ECC5}" authorId="{5267D8D8-4F88-5280-36CC-B73D7E47B6AD}" created="2026-03-01T16:33:49.189">
        <p188:txBody>
          <a:bodyPr/>
          <a:lstStyle/>
          <a:p>
            <a:r>
              <a:rPr lang="en-US"/>
              <a:t>make more evocative </a:t>
            </a:r>
          </a:p>
        </p188:txBody>
      </p188:reply>
      <p188:reply id="{ADDBCEAB-A5F1-6044-98E4-58F9E90C57F2}" authorId="{5267D8D8-4F88-5280-36CC-B73D7E47B6AD}" created="2026-03-01T16:36:48.785">
        <p188:txBody>
          <a:bodyPr/>
          <a:lstStyle/>
          <a:p>
            <a:r>
              <a:rPr lang="en-US"/>
              <a:t>graffiti? "NEW"</a:t>
            </a:r>
          </a:p>
        </p188:txBody>
      </p188:reply>
      <p188:reply id="{70FCFC47-0806-DC4B-982C-94B21A3AE64E}" authorId="{5267D8D8-4F88-5280-36CC-B73D7E47B6AD}" created="2026-03-01T16:37:57.133">
        <p188:txBody>
          <a:bodyPr/>
          <a:lstStyle/>
          <a:p>
            <a:r>
              <a:rPr lang="en-US"/>
              <a:t>is there something we can use from a Connect launch slide?
</a:t>
            </a:r>
          </a:p>
        </p188:txBody>
      </p188:reply>
      <p188:reply id="{5BDEB2F8-30B5-F74D-94CE-BBE840BD1900}" authorId="{5267D8D8-4F88-5280-36CC-B73D7E47B6AD}" created="2026-03-01T17:01:17.617">
        <p188:txBody>
          <a:bodyPr/>
          <a:lstStyle/>
          <a:p>
            <a:r>
              <a:rPr lang="en-US"/>
              <a:t>supermajority support</a:t>
            </a:r>
          </a:p>
        </p188:txBody>
      </p188:reply>
    </p188:replyLst>
    <p188:txBody>
      <a:bodyPr/>
      <a:lstStyle/>
      <a:p>
        <a:r>
          <a:rPr lang="en-US"/>
          <a:t>add Connect and/or more deets here</a:t>
        </a:r>
      </a:p>
    </p188:txBody>
  </p188:cm>
</p188:cmLst>
</file>

<file path=ppt/comments/modernComment_139_8713FCE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ECD54E-E271-4E71-A74F-2F085F1F8491}" authorId="{B166B4DC-D0E6-C538-4D1E-2D25DCE6A95D}" created="2026-03-02T22:51:55.982">
    <pc:sldMkLst xmlns:pc="http://schemas.microsoft.com/office/powerpoint/2013/main/command">
      <pc:docMk/>
      <pc:sldMk cId="2266234091" sldId="313"/>
    </pc:sldMkLst>
    <p188:txBody>
      <a:bodyPr/>
      <a:lstStyle/>
      <a:p>
        <a:r>
          <a:rPr lang="en-US"/>
          <a:t>Let's get the petition + neg committee picture on this slide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39F9B-594F-3B4A-BF91-39471A2632C6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880D5-9F30-0D47-A12B-01E65DE72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880D5-9F30-0D47-A12B-01E65DE727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1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9133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3BECAE-ABFE-F00D-9ACE-496217AB5E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982" t="124" r="20764" b="-124"/>
          <a:stretch>
            <a:fillRect/>
          </a:stretch>
        </p:blipFill>
        <p:spPr>
          <a:xfrm>
            <a:off x="11246171" y="5801060"/>
            <a:ext cx="821870" cy="924701"/>
          </a:xfrm>
          <a:prstGeom prst="rect">
            <a:avLst/>
          </a:prstGeom>
        </p:spPr>
      </p:pic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215351F4-CC0C-4D38-6887-560044E8D7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68662" y="5928933"/>
            <a:ext cx="1326535" cy="66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D_5FE31D57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F_EFEA708F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9_8713FCEB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7E3D0-DDDC-5F28-9F6B-31751AF14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864B64-14FD-D7CA-E451-9AD3ADA5F5FF}"/>
              </a:ext>
            </a:extLst>
          </p:cNvPr>
          <p:cNvSpPr txBox="1"/>
          <p:nvPr/>
        </p:nvSpPr>
        <p:spPr>
          <a:xfrm>
            <a:off x="-1" y="5143500"/>
            <a:ext cx="1215933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b="1">
                <a:latin typeface="Arial"/>
                <a:cs typeface="Arial"/>
              </a:rPr>
              <a:t>Bargaining Town Hall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A9BDBE-35CD-788F-5B7D-74445F16B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0" y="2308"/>
            <a:ext cx="12159340" cy="486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F349E-DC32-EC56-CF3C-254724A22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3F49E-BFF2-DDD2-E2D5-EC5F07E5E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Logistics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DFD70-7D11-C977-F782-9D2B04BDAF1F}"/>
              </a:ext>
            </a:extLst>
          </p:cNvPr>
          <p:cNvSpPr txBox="1"/>
          <p:nvPr/>
        </p:nvSpPr>
        <p:spPr>
          <a:xfrm>
            <a:off x="2078949" y="1946459"/>
            <a:ext cx="8044542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Please rename yourself in Zoom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Remain on mute throughout the town hall for the best audio quality 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A recording of the town hall will be posted to the website 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Save your questions until the Q&amp;A section</a:t>
            </a:r>
          </a:p>
          <a:p>
            <a:pPr marL="342900" indent="-342900">
              <a:buFont typeface="Arial,Sans-Serif"/>
              <a:buChar char="•"/>
            </a:pPr>
            <a:endParaRPr lang="en-US">
              <a:solidFill>
                <a:srgbClr val="000000"/>
              </a:solidFill>
              <a:latin typeface="Arial Nova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92B37C-6EB8-A1E6-2821-63E832553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745" y="707649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1970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387E-F010-9C3F-C1BC-E67018D2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C6E16-4404-24E2-B805-EFB2DC486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Agenda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38C649-301E-CA24-B00D-0A276D5BF03A}"/>
              </a:ext>
            </a:extLst>
          </p:cNvPr>
          <p:cNvSpPr txBox="1"/>
          <p:nvPr/>
        </p:nvSpPr>
        <p:spPr>
          <a:xfrm>
            <a:off x="2073729" y="2057549"/>
            <a:ext cx="8044542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Introductions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Overview of proposals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Update on bargaining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Next steps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Q+A</a:t>
            </a:r>
          </a:p>
          <a:p>
            <a:pPr marL="342900" indent="-342900">
              <a:buFont typeface="Arial,Sans-Serif"/>
              <a:buChar char="•"/>
            </a:pPr>
            <a:endParaRPr lang="en-US">
              <a:solidFill>
                <a:srgbClr val="000000"/>
              </a:solidFill>
              <a:latin typeface="Arial Nova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BF5B93-EC1A-2091-705C-E51E7353F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745" y="707649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29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B1424-12DB-5603-3318-C2415BB2D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894C-C59C-EDF9-14EB-E446FC90A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Your CIPP negotiating committee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94758-A24F-191B-6B31-2C7F735DCCB6}"/>
              </a:ext>
            </a:extLst>
          </p:cNvPr>
          <p:cNvSpPr txBox="1"/>
          <p:nvPr/>
        </p:nvSpPr>
        <p:spPr>
          <a:xfrm>
            <a:off x="1605815" y="2068435"/>
            <a:ext cx="8980370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Wendy Schurman (Negotiating Committee Chair)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Bev Croft (CIPP President)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Andrew Gleeson (CIPP Vice President)</a:t>
            </a: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1609A"/>
                </a:solidFill>
                <a:latin typeface="Arial Nova"/>
              </a:rPr>
              <a:t>Ahmad Luqman (CIPP Board Member)</a:t>
            </a:r>
          </a:p>
          <a:p>
            <a:pPr marL="342900" indent="-342900">
              <a:buFont typeface="Arial,Sans-Serif"/>
              <a:buChar char="•"/>
            </a:pPr>
            <a:endParaRPr lang="en-US">
              <a:solidFill>
                <a:srgbClr val="000000"/>
              </a:solidFill>
              <a:latin typeface="Arial Nova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5A08CC-62ED-1869-5A2B-347F7572D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745" y="707649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0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68AFB-1C2D-9CB8-4A65-83BF647A1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B1336AB2-C94F-F85A-318B-0EB157C58A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79"/>
          <a:stretch>
            <a:fillRect/>
          </a:stretch>
        </p:blipFill>
        <p:spPr bwMode="auto">
          <a:xfrm>
            <a:off x="1670795" y="2570775"/>
            <a:ext cx="1574242" cy="2393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B1336AB2-C94F-F85A-318B-0EB157C58A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8"/>
          <a:stretch>
            <a:fillRect/>
          </a:stretch>
        </p:blipFill>
        <p:spPr bwMode="auto">
          <a:xfrm>
            <a:off x="3245037" y="2556921"/>
            <a:ext cx="6870289" cy="2393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B5ED231-7CD1-C357-455A-5D6FAFB3DAF5}"/>
              </a:ext>
            </a:extLst>
          </p:cNvPr>
          <p:cNvSpPr/>
          <p:nvPr/>
        </p:nvSpPr>
        <p:spPr>
          <a:xfrm>
            <a:off x="1505023" y="2556920"/>
            <a:ext cx="8619100" cy="2303210"/>
          </a:xfrm>
          <a:prstGeom prst="roundRect">
            <a:avLst/>
          </a:prstGeom>
          <a:solidFill>
            <a:schemeClr val="accent1">
              <a:alpha val="1887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9D6E5-18AA-8162-1F01-0CB1B3320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The bargaining process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70CC6B4-5E2F-175A-FE4F-EEC7B1EC37C9}"/>
              </a:ext>
            </a:extLst>
          </p:cNvPr>
          <p:cNvSpPr/>
          <p:nvPr/>
        </p:nvSpPr>
        <p:spPr>
          <a:xfrm>
            <a:off x="4236993" y="1677172"/>
            <a:ext cx="1587491" cy="734291"/>
          </a:xfrm>
          <a:prstGeom prst="roundRect">
            <a:avLst/>
          </a:prstGeom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2023-2025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1C75E1A-4A5E-EF3F-9ED3-76F7CEDBB292}"/>
              </a:ext>
            </a:extLst>
          </p:cNvPr>
          <p:cNvSpPr/>
          <p:nvPr/>
        </p:nvSpPr>
        <p:spPr>
          <a:xfrm>
            <a:off x="5958964" y="1677171"/>
            <a:ext cx="1587491" cy="734291"/>
          </a:xfrm>
          <a:prstGeom prst="roundRect">
            <a:avLst/>
          </a:prstGeom>
          <a:solidFill>
            <a:srgbClr val="01609A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2026-…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AE0EFB0-ED99-F263-E600-AC27FD9212BD}"/>
              </a:ext>
            </a:extLst>
          </p:cNvPr>
          <p:cNvSpPr/>
          <p:nvPr/>
        </p:nvSpPr>
        <p:spPr>
          <a:xfrm>
            <a:off x="797055" y="1677172"/>
            <a:ext cx="1574242" cy="734291"/>
          </a:xfrm>
          <a:prstGeom prst="roundRect">
            <a:avLst/>
          </a:prstGeom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2017-2019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5118E21-680D-0B19-92C6-3AD31A50B1D9}"/>
              </a:ext>
            </a:extLst>
          </p:cNvPr>
          <p:cNvSpPr/>
          <p:nvPr/>
        </p:nvSpPr>
        <p:spPr>
          <a:xfrm>
            <a:off x="2505777" y="1677172"/>
            <a:ext cx="1596736" cy="734291"/>
          </a:xfrm>
          <a:prstGeom prst="roundRect">
            <a:avLst/>
          </a:prstGeom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2020-2022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CE61F73-DEF3-40D5-68E5-2F874397E8CF}"/>
              </a:ext>
            </a:extLst>
          </p:cNvPr>
          <p:cNvSpPr/>
          <p:nvPr/>
        </p:nvSpPr>
        <p:spPr>
          <a:xfrm>
            <a:off x="7680935" y="1677172"/>
            <a:ext cx="1587491" cy="734291"/>
          </a:xfrm>
          <a:prstGeom prst="roundRect">
            <a:avLst/>
          </a:prstGeom>
          <a:solidFill>
            <a:schemeClr val="bg1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202?-…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DDC1A5C-ADED-A0C7-A73F-4F41455A1D20}"/>
              </a:ext>
            </a:extLst>
          </p:cNvPr>
          <p:cNvSpPr/>
          <p:nvPr/>
        </p:nvSpPr>
        <p:spPr>
          <a:xfrm>
            <a:off x="9402906" y="1677172"/>
            <a:ext cx="1587491" cy="734291"/>
          </a:xfrm>
          <a:prstGeom prst="roundRect">
            <a:avLst/>
          </a:prstGeom>
          <a:solidFill>
            <a:schemeClr val="bg1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203?-…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3CF7609-237A-593A-C4A5-C10C64164753}"/>
              </a:ext>
            </a:extLst>
          </p:cNvPr>
          <p:cNvSpPr/>
          <p:nvPr/>
        </p:nvSpPr>
        <p:spPr>
          <a:xfrm>
            <a:off x="1505023" y="4991759"/>
            <a:ext cx="2050472" cy="457200"/>
          </a:xfrm>
          <a:prstGeom prst="roundRect">
            <a:avLst/>
          </a:prstGeom>
          <a:solidFill>
            <a:srgbClr val="01609A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Consultation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9B73BB6-59D7-1EF7-5B31-0676FF82D8BD}"/>
              </a:ext>
            </a:extLst>
          </p:cNvPr>
          <p:cNvSpPr/>
          <p:nvPr/>
        </p:nvSpPr>
        <p:spPr>
          <a:xfrm>
            <a:off x="1505023" y="5509236"/>
            <a:ext cx="6765966" cy="457200"/>
          </a:xfrm>
          <a:prstGeom prst="roundRect">
            <a:avLst/>
          </a:prstGeom>
          <a:solidFill>
            <a:srgbClr val="01609A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Research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37524E-3655-7B68-D262-7B9AABF46876}"/>
              </a:ext>
            </a:extLst>
          </p:cNvPr>
          <p:cNvSpPr txBox="1"/>
          <p:nvPr/>
        </p:nvSpPr>
        <p:spPr>
          <a:xfrm>
            <a:off x="5958965" y="4991759"/>
            <a:ext cx="1911406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rial Nova"/>
              </a:rPr>
              <a:t>You are here!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271F94E-8B38-2DC4-02D6-8206961A0FF9}"/>
              </a:ext>
            </a:extLst>
          </p:cNvPr>
          <p:cNvCxnSpPr>
            <a:cxnSpLocks/>
          </p:cNvCxnSpPr>
          <p:nvPr/>
        </p:nvCxnSpPr>
        <p:spPr>
          <a:xfrm flipH="1" flipV="1">
            <a:off x="5578219" y="4541503"/>
            <a:ext cx="461544" cy="537963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594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8F88-C171-2D09-44BC-F3537FAC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B3968-E98A-AFA4-F9F3-5F2969969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A new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D10687-8B30-52F4-2AC5-32C21463B5D7}"/>
              </a:ext>
            </a:extLst>
          </p:cNvPr>
          <p:cNvSpPr txBox="1"/>
          <p:nvPr/>
        </p:nvSpPr>
        <p:spPr>
          <a:xfrm>
            <a:off x="2073729" y="1964557"/>
            <a:ext cx="8044542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Disappointment and frustration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Poor results from arbitration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Getting on a better path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Employer at fault but our union’s – and our – responsibility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Facts and arguments are not enough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A new approach to bargaining 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Action and engagement beyond the table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Connect and building our union’s power</a:t>
            </a:r>
          </a:p>
        </p:txBody>
      </p:sp>
    </p:spTree>
    <p:extLst>
      <p:ext uri="{BB962C8B-B14F-4D97-AF65-F5344CB8AC3E}">
        <p14:creationId xmlns:p14="http://schemas.microsoft.com/office/powerpoint/2010/main" val="142069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525D8-E8D9-5F54-3293-C3634DEBF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14D8E5A-FBD2-E222-8ED2-90A55B99A427}"/>
              </a:ext>
            </a:extLst>
          </p:cNvPr>
          <p:cNvSpPr/>
          <p:nvPr/>
        </p:nvSpPr>
        <p:spPr>
          <a:xfrm>
            <a:off x="1254771" y="5275950"/>
            <a:ext cx="9735626" cy="489590"/>
          </a:xfrm>
          <a:prstGeom prst="roundRect">
            <a:avLst/>
          </a:prstGeom>
          <a:solidFill>
            <a:srgbClr val="FF0000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Arial Nova"/>
              </a:rPr>
              <a:t>Member Engagement &amp; Action</a:t>
            </a:r>
            <a:endParaRPr lang="en-US" sz="1400">
              <a:solidFill>
                <a:schemeClr val="bg1"/>
              </a:solidFill>
              <a:latin typeface="Arial Nova"/>
            </a:endParaRPr>
          </a:p>
        </p:txBody>
      </p:sp>
      <p:pic>
        <p:nvPicPr>
          <p:cNvPr id="6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5A077CA3-3226-0502-81F4-754FD3EBAA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79"/>
          <a:stretch>
            <a:fillRect/>
          </a:stretch>
        </p:blipFill>
        <p:spPr bwMode="auto">
          <a:xfrm>
            <a:off x="1170285" y="2051011"/>
            <a:ext cx="1574242" cy="2393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72142226-C23E-14D5-39E8-DFB610BA24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8"/>
          <a:stretch>
            <a:fillRect/>
          </a:stretch>
        </p:blipFill>
        <p:spPr bwMode="auto">
          <a:xfrm>
            <a:off x="2754149" y="2037157"/>
            <a:ext cx="6870289" cy="2393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7A98C-ECB3-4AD1-283C-780C9A6E7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887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A new approach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7922F1F-3052-E65A-6B33-C23F16A758CA}"/>
              </a:ext>
            </a:extLst>
          </p:cNvPr>
          <p:cNvSpPr/>
          <p:nvPr/>
        </p:nvSpPr>
        <p:spPr>
          <a:xfrm>
            <a:off x="4236993" y="1220908"/>
            <a:ext cx="1587491" cy="734291"/>
          </a:xfrm>
          <a:prstGeom prst="roundRect">
            <a:avLst/>
          </a:prstGeom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2023-2025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E88AB2B-7EB3-2C15-FF4C-EBB0ADDB099B}"/>
              </a:ext>
            </a:extLst>
          </p:cNvPr>
          <p:cNvSpPr/>
          <p:nvPr/>
        </p:nvSpPr>
        <p:spPr>
          <a:xfrm>
            <a:off x="5958964" y="1220907"/>
            <a:ext cx="1587491" cy="734291"/>
          </a:xfrm>
          <a:prstGeom prst="roundRect">
            <a:avLst/>
          </a:prstGeom>
          <a:solidFill>
            <a:srgbClr val="01609A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2026-…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1A0D9DD-3F4C-F678-04A9-8BBE751686CC}"/>
              </a:ext>
            </a:extLst>
          </p:cNvPr>
          <p:cNvSpPr/>
          <p:nvPr/>
        </p:nvSpPr>
        <p:spPr>
          <a:xfrm>
            <a:off x="797055" y="1220908"/>
            <a:ext cx="1574242" cy="734291"/>
          </a:xfrm>
          <a:prstGeom prst="roundRect">
            <a:avLst/>
          </a:prstGeom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2017-2019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868006-CEB3-6C01-C935-476F9BD33E32}"/>
              </a:ext>
            </a:extLst>
          </p:cNvPr>
          <p:cNvSpPr/>
          <p:nvPr/>
        </p:nvSpPr>
        <p:spPr>
          <a:xfrm>
            <a:off x="2505777" y="1220908"/>
            <a:ext cx="1596736" cy="734291"/>
          </a:xfrm>
          <a:prstGeom prst="roundRect">
            <a:avLst/>
          </a:prstGeom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2020-2022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A1286F6-6DD4-B236-2C39-1BA8F0C79267}"/>
              </a:ext>
            </a:extLst>
          </p:cNvPr>
          <p:cNvSpPr/>
          <p:nvPr/>
        </p:nvSpPr>
        <p:spPr>
          <a:xfrm>
            <a:off x="7680935" y="1220908"/>
            <a:ext cx="1587491" cy="73429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202?-…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055019E-0635-C59B-FD94-357F9FFD044C}"/>
              </a:ext>
            </a:extLst>
          </p:cNvPr>
          <p:cNvSpPr/>
          <p:nvPr/>
        </p:nvSpPr>
        <p:spPr>
          <a:xfrm>
            <a:off x="9402906" y="1220908"/>
            <a:ext cx="1587491" cy="73429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203?-…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141697E-BCCC-F033-3B28-211D3E4C874C}"/>
              </a:ext>
            </a:extLst>
          </p:cNvPr>
          <p:cNvSpPr/>
          <p:nvPr/>
        </p:nvSpPr>
        <p:spPr>
          <a:xfrm>
            <a:off x="1264391" y="4471995"/>
            <a:ext cx="2050472" cy="340637"/>
          </a:xfrm>
          <a:prstGeom prst="roundRect">
            <a:avLst/>
          </a:prstGeom>
          <a:solidFill>
            <a:srgbClr val="01609A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Arial Nova"/>
              </a:rPr>
              <a:t>Consultation</a:t>
            </a:r>
            <a:endParaRPr lang="en-US" sz="1400">
              <a:solidFill>
                <a:schemeClr val="bg1"/>
              </a:solidFill>
              <a:latin typeface="Arial Nova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5EB13EF-8DE4-4BFF-4C7F-B576329C3F4A}"/>
              </a:ext>
            </a:extLst>
          </p:cNvPr>
          <p:cNvSpPr/>
          <p:nvPr/>
        </p:nvSpPr>
        <p:spPr>
          <a:xfrm>
            <a:off x="1264393" y="4873972"/>
            <a:ext cx="6765966" cy="340637"/>
          </a:xfrm>
          <a:prstGeom prst="roundRect">
            <a:avLst/>
          </a:prstGeom>
          <a:solidFill>
            <a:srgbClr val="01609A"/>
          </a:solidFill>
          <a:ln>
            <a:solidFill>
              <a:srgbClr val="01609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Arial Nova"/>
              </a:rPr>
              <a:t>Research</a:t>
            </a:r>
            <a:endParaRPr lang="en-US" sz="1400">
              <a:solidFill>
                <a:schemeClr val="bg1"/>
              </a:solidFill>
              <a:latin typeface="Arial Nova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A3BAC21-4CD9-0675-2601-8E313768B16F}"/>
              </a:ext>
            </a:extLst>
          </p:cNvPr>
          <p:cNvSpPr/>
          <p:nvPr/>
        </p:nvSpPr>
        <p:spPr>
          <a:xfrm>
            <a:off x="1110385" y="2087956"/>
            <a:ext cx="8619100" cy="2303210"/>
          </a:xfrm>
          <a:prstGeom prst="roundRect">
            <a:avLst/>
          </a:prstGeom>
          <a:solidFill>
            <a:schemeClr val="accent1">
              <a:alpha val="1887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94ADC-20D5-A723-5489-822250E547B0}"/>
              </a:ext>
            </a:extLst>
          </p:cNvPr>
          <p:cNvSpPr txBox="1"/>
          <p:nvPr/>
        </p:nvSpPr>
        <p:spPr>
          <a:xfrm>
            <a:off x="3563484" y="5899408"/>
            <a:ext cx="39829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 Nova"/>
              </a:rPr>
              <a:t>Supermajority support for petition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73C56CE-A883-A9FC-12D7-37EDCEE1ACE4}"/>
              </a:ext>
            </a:extLst>
          </p:cNvPr>
          <p:cNvCxnSpPr>
            <a:cxnSpLocks/>
          </p:cNvCxnSpPr>
          <p:nvPr/>
        </p:nvCxnSpPr>
        <p:spPr>
          <a:xfrm flipV="1">
            <a:off x="3563484" y="5820449"/>
            <a:ext cx="0" cy="334752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4A8D0E7-5B68-976D-B38B-B1F97A69159B}"/>
              </a:ext>
            </a:extLst>
          </p:cNvPr>
          <p:cNvSpPr txBox="1"/>
          <p:nvPr/>
        </p:nvSpPr>
        <p:spPr>
          <a:xfrm>
            <a:off x="751214" y="6130270"/>
            <a:ext cx="39829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 Nova"/>
              </a:rPr>
              <a:t>Connect network launched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B0C4CF6-8358-D5A9-AA95-5B0C4D88DB52}"/>
              </a:ext>
            </a:extLst>
          </p:cNvPr>
          <p:cNvCxnSpPr>
            <a:cxnSpLocks/>
          </p:cNvCxnSpPr>
          <p:nvPr/>
        </p:nvCxnSpPr>
        <p:spPr>
          <a:xfrm flipV="1">
            <a:off x="901148" y="5645426"/>
            <a:ext cx="300455" cy="537962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97BFB63-2DA4-7886-31FE-435778273459}"/>
              </a:ext>
            </a:extLst>
          </p:cNvPr>
          <p:cNvSpPr txBox="1"/>
          <p:nvPr/>
        </p:nvSpPr>
        <p:spPr>
          <a:xfrm>
            <a:off x="7077488" y="6155201"/>
            <a:ext cx="311474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 Nova"/>
              </a:rPr>
              <a:t>March 10 Day of Action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FEC2816-3439-AB9A-FBDB-9322DF374774}"/>
              </a:ext>
            </a:extLst>
          </p:cNvPr>
          <p:cNvCxnSpPr>
            <a:cxnSpLocks/>
          </p:cNvCxnSpPr>
          <p:nvPr/>
        </p:nvCxnSpPr>
        <p:spPr>
          <a:xfrm flipH="1" flipV="1">
            <a:off x="7077487" y="5820449"/>
            <a:ext cx="158200" cy="408409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11886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D4DD6-A939-F8B9-CFB4-53B6797B6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554F6-2EB4-A304-EE4B-B20AF483A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Fair pay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A96A0F-570B-0112-4EFE-86ADE2237736}"/>
              </a:ext>
            </a:extLst>
          </p:cNvPr>
          <p:cNvSpPr txBox="1"/>
          <p:nvPr/>
        </p:nvSpPr>
        <p:spPr>
          <a:xfrm>
            <a:off x="2073729" y="2074315"/>
            <a:ext cx="8044542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“Do more and get less”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5 years of losing ground on pay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Two-year term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7.5% (2026) and 6% (2027)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Repair past damage from previous awards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5% cost of living adjustment</a:t>
            </a:r>
          </a:p>
          <a:p>
            <a:pPr lvl="1"/>
            <a:endParaRPr lang="en-US"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390197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678FE-EEE1-2E0B-6A6D-B402317CB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FEF9F-3F1E-B6E0-879E-FD24279F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Benefits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E7B0E-A4F4-8A9A-5685-1C03632D13DC}"/>
              </a:ext>
            </a:extLst>
          </p:cNvPr>
          <p:cNvSpPr txBox="1"/>
          <p:nvPr/>
        </p:nvSpPr>
        <p:spPr>
          <a:xfrm>
            <a:off x="2073729" y="2003201"/>
            <a:ext cx="8044542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Higher caps and more flexibility on extended health benefits </a:t>
            </a:r>
            <a:endParaRPr lang="en-US"/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latin typeface="Arial Nova"/>
              </a:rPr>
              <a:t>Massage, physio, mental health</a:t>
            </a:r>
            <a:endParaRPr lang="en-US" sz="2000"/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Increase coverage for dental and vision </a:t>
            </a:r>
            <a:endParaRPr lang="en-US" sz="2400">
              <a:solidFill>
                <a:srgbClr val="000000"/>
              </a:solidFill>
              <a:latin typeface="Arial Nova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New Health Care Spending Account (HCSA)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Retiree benefits move toward best practices</a:t>
            </a:r>
            <a:endParaRPr lang="en-US" sz="2400">
              <a:latin typeface="Arial Nova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No medical notes for massage</a:t>
            </a:r>
          </a:p>
          <a:p>
            <a:pPr marL="800100" lvl="1" indent="-342900">
              <a:buFont typeface="Courier New,monospace"/>
              <a:buChar char="o"/>
            </a:pPr>
            <a:endParaRPr lang="en-US"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323572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7FF31-66EB-D898-3A60-DC028B5EA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F3D3-AF64-E78B-1DC7-5F7CF226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Other proposals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D39446-2B28-4316-1EFB-B4A4A0E41530}"/>
              </a:ext>
            </a:extLst>
          </p:cNvPr>
          <p:cNvSpPr txBox="1"/>
          <p:nvPr/>
        </p:nvSpPr>
        <p:spPr>
          <a:xfrm>
            <a:off x="2073729" y="2035858"/>
            <a:ext cx="8044542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Performance pay/management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Capped at $600,000 in 2009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Replace a broken system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Better work/life balance</a:t>
            </a:r>
            <a:endParaRPr lang="en-US" sz="2400">
              <a:solidFill>
                <a:srgbClr val="000000"/>
              </a:solidFill>
              <a:latin typeface="Arial Nova"/>
            </a:endParaRP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solidFill>
                  <a:srgbClr val="000000"/>
                </a:solidFill>
                <a:latin typeface="Arial Nova"/>
              </a:rPr>
              <a:t>Improve leave provisions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Defending your right to hybrid work</a:t>
            </a:r>
            <a:endParaRPr lang="en-US" sz="2000">
              <a:highlight>
                <a:srgbClr val="FFFF00"/>
              </a:highlight>
              <a:latin typeface="Arial Nova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Job security</a:t>
            </a:r>
            <a:endParaRPr lang="en-US" sz="2400">
              <a:solidFill>
                <a:srgbClr val="000000"/>
              </a:solidFill>
              <a:latin typeface="Arial Nova"/>
            </a:endParaRP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solidFill>
                  <a:srgbClr val="000000"/>
                </a:solidFill>
                <a:latin typeface="Arial Nova"/>
              </a:rPr>
              <a:t>Contracting out and generative AI</a:t>
            </a:r>
          </a:p>
          <a:p>
            <a:pPr marL="800100" lvl="1" indent="-342900">
              <a:buFont typeface="Courier New,monospace"/>
              <a:buChar char="o"/>
            </a:pPr>
            <a:endParaRPr lang="en-US" sz="2000"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126600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AE081-EABC-9BBE-92F3-9DE04451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4E9FA-93F7-609D-4C82-FFB52187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Our bargaining expectations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F3273F-686C-BDCE-7EA2-1CB596BEED92}"/>
              </a:ext>
            </a:extLst>
          </p:cNvPr>
          <p:cNvSpPr txBox="1"/>
          <p:nvPr/>
        </p:nvSpPr>
        <p:spPr>
          <a:xfrm>
            <a:off x="2073729" y="2053388"/>
            <a:ext cx="804454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Get to the table before expiry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Send representatives empowered to bargain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Resolve simple issues at the table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Address and respond to our priorities 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Offer fair pay</a:t>
            </a:r>
          </a:p>
        </p:txBody>
      </p:sp>
    </p:spTree>
    <p:extLst>
      <p:ext uri="{BB962C8B-B14F-4D97-AF65-F5344CB8AC3E}">
        <p14:creationId xmlns:p14="http://schemas.microsoft.com/office/powerpoint/2010/main" val="311751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26DAD-3B61-C39A-C5B4-8F1CEF0D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2CC3-100B-73E9-04B9-CACF6ABF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November 19, 2025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9CEE1B-E231-7280-2565-A8B206DC8676}"/>
              </a:ext>
            </a:extLst>
          </p:cNvPr>
          <p:cNvSpPr txBox="1"/>
          <p:nvPr/>
        </p:nvSpPr>
        <p:spPr>
          <a:xfrm>
            <a:off x="6098651" y="1721289"/>
            <a:ext cx="453738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Bargaining Day 1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  <a:ea typeface="+mn-lt"/>
                <a:cs typeface="+mn-lt"/>
              </a:rPr>
              <a:t>City Manager Wendy Stephanson and City’s Chief Human Resources Officer in attendance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Peter's opening statement</a:t>
            </a:r>
          </a:p>
          <a:p>
            <a:pPr marL="342900" indent="-342900">
              <a:buFont typeface="Arial,Sans-Serif"/>
              <a:buChar char="•"/>
            </a:pPr>
            <a:endParaRPr lang="en-US" sz="2400" b="1">
              <a:solidFill>
                <a:srgbClr val="01609A"/>
              </a:solidFill>
              <a:latin typeface="Arial Nova"/>
            </a:endParaRPr>
          </a:p>
          <a:p>
            <a:pPr marL="800100" lvl="1" indent="-342900">
              <a:buFont typeface="Courier New,monospace"/>
              <a:buChar char="o"/>
            </a:pPr>
            <a:endParaRPr lang="en-US" sz="2000">
              <a:latin typeface="Arial Nova"/>
            </a:endParaRPr>
          </a:p>
          <a:p>
            <a:pPr marL="800100" lvl="1" indent="-342900">
              <a:buFont typeface="Courier New,monospace"/>
              <a:buChar char="o"/>
            </a:pPr>
            <a:endParaRPr lang="en-US" sz="2000">
              <a:latin typeface="Arial Nova"/>
            </a:endParaRPr>
          </a:p>
        </p:txBody>
      </p:sp>
      <p:pic>
        <p:nvPicPr>
          <p:cNvPr id="3" name="Picture 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B9C988CB-CABB-DB48-A3E2-C0247E92C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77" y="1719384"/>
            <a:ext cx="5568462" cy="369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85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F2DD6-B231-263D-92EC-F939BD45D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C4065-3823-73CA-B6B8-460356F60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Update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8E2D0D-EA94-F94F-FE89-CCF77A522ADE}"/>
              </a:ext>
            </a:extLst>
          </p:cNvPr>
          <p:cNvSpPr txBox="1"/>
          <p:nvPr/>
        </p:nvSpPr>
        <p:spPr>
          <a:xfrm>
            <a:off x="2073729" y="1985058"/>
            <a:ext cx="8044542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</a:rPr>
              <a:t>Petition momentum drives an early start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/>
              <a:t>Exchanged proposals in November (vs. March last round)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/>
              <a:t>CUPE has been at the table since last March 2025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With decision-makers at the table</a:t>
            </a:r>
            <a:endParaRPr lang="en-US" sz="2400">
              <a:solidFill>
                <a:srgbClr val="000000"/>
              </a:solidFill>
            </a:endParaRP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City Manager and HR Chief at the table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</a:rPr>
              <a:t>Discussions at the table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</a:rPr>
              <a:t>Progress on some priority items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Health services – massage, physiotherapy, mental health, vision, dental.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/>
              <a:t>Kilometric rate increase for vehicle expenses</a:t>
            </a:r>
          </a:p>
          <a:p>
            <a:pPr marL="800100" lvl="1" indent="-342900">
              <a:buFont typeface="Courier New,monospace"/>
              <a:buChar char="o"/>
            </a:pPr>
            <a:endParaRPr lang="en-US" sz="2000"/>
          </a:p>
          <a:p>
            <a:pPr marL="800100" lvl="1" indent="-342900">
              <a:buFont typeface="Courier New,monospace"/>
              <a:buChar char="o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26623409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B5379-69D3-3DE7-AE00-315F9D9BF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D2603-D9CD-62E5-C4C1-5CD7496B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Our toughest challenges are ahead!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91F69-0671-4560-74F9-24D241C08BFD}"/>
              </a:ext>
            </a:extLst>
          </p:cNvPr>
          <p:cNvSpPr txBox="1"/>
          <p:nvPr/>
        </p:nvSpPr>
        <p:spPr>
          <a:xfrm>
            <a:off x="2073729" y="1681561"/>
            <a:ext cx="8044542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Your employer hasn't responded yet on:</a:t>
            </a:r>
            <a:endParaRPr lang="en-US">
              <a:latin typeface="Arial Nova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Hybrid work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Job security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Pay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There has been progress, but there is still a lot of work ahead of us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We need to remind the employer that it is time for respect!</a:t>
            </a:r>
          </a:p>
        </p:txBody>
      </p:sp>
    </p:spTree>
    <p:extLst>
      <p:ext uri="{BB962C8B-B14F-4D97-AF65-F5344CB8AC3E}">
        <p14:creationId xmlns:p14="http://schemas.microsoft.com/office/powerpoint/2010/main" val="2695376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D15F9-0826-827C-63DC-085264C12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A8A65-5BDB-2F92-7065-7FF86C6CF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March 10 Day of Action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8989F5-9338-BD98-C337-1A6429D70417}"/>
              </a:ext>
            </a:extLst>
          </p:cNvPr>
          <p:cNvSpPr txBox="1"/>
          <p:nvPr/>
        </p:nvSpPr>
        <p:spPr>
          <a:xfrm>
            <a:off x="5463652" y="1713498"/>
            <a:ext cx="6364234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It’s time for a visible show of support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Wear blue or CIPP swag across the City of Ottawa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T-shirts, stickers, buttons, pins and lanyards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>
                <a:latin typeface="Arial Nova"/>
              </a:rPr>
              <a:t>Teams backgrounds and email signatures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In the office or working from home</a:t>
            </a:r>
            <a:endParaRPr lang="en-US" sz="2400">
              <a:latin typeface="Arial Nova"/>
            </a:endParaRP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latin typeface="Arial Nova"/>
              </a:rPr>
              <a:t>No action is too small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latin typeface="Arial Nova"/>
              </a:rPr>
              <a:t>Solo or with colleagues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Contest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latin typeface="Arial Nova"/>
              </a:rPr>
              <a:t>Take a photo and send it to connect@cipp.on.ca and win a $500 gift card. </a:t>
            </a:r>
          </a:p>
          <a:p>
            <a:pPr marL="800100" lvl="1" indent="-342900">
              <a:buFont typeface="Courier New,monospace"/>
              <a:buChar char="o"/>
            </a:pPr>
            <a:endParaRPr lang="en-US" sz="2000">
              <a:latin typeface="Arial Nova"/>
            </a:endParaRPr>
          </a:p>
        </p:txBody>
      </p:sp>
      <p:pic>
        <p:nvPicPr>
          <p:cNvPr id="3" name="Picture 2" descr="A stack of blue shirts&#10;&#10;AI-generated content may be incorrect.">
            <a:extLst>
              <a:ext uri="{FF2B5EF4-FFF2-40B4-BE49-F238E27FC236}">
                <a16:creationId xmlns:a16="http://schemas.microsoft.com/office/drawing/2014/main" id="{46CF3CB8-7A06-5DD4-D598-A8FE0BF74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6" y="2110155"/>
            <a:ext cx="5099539" cy="337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89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A9D6C-CF94-B6F1-D1C7-444BA5D12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67771-7BCE-863E-FA23-B786E049A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It’s up to us!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77507-3BDD-C83B-582E-5432AFAC813D}"/>
              </a:ext>
            </a:extLst>
          </p:cNvPr>
          <p:cNvSpPr txBox="1"/>
          <p:nvPr/>
        </p:nvSpPr>
        <p:spPr>
          <a:xfrm>
            <a:off x="2073729" y="2026113"/>
            <a:ext cx="8044542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</a:rPr>
              <a:t>Negotiating committee will continue to push for the best deal possible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000"/>
              <a:t>Our progress really depends on </a:t>
            </a:r>
            <a:r>
              <a:rPr lang="en-US" sz="2000" b="1"/>
              <a:t>YOU!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Employer has a history of not negotiating constructively</a:t>
            </a:r>
            <a:endParaRPr lang="en-US" sz="2400">
              <a:solidFill>
                <a:srgbClr val="000000"/>
              </a:solidFill>
            </a:endParaRP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solidFill>
                  <a:srgbClr val="000000"/>
                </a:solidFill>
              </a:rPr>
              <a:t>We still haven’t had a response on fair pay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CIPP’s power comes from you</a:t>
            </a:r>
            <a:endParaRPr lang="en-US" sz="2400"/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Taking action on March 10 demonstrates our unity and strength</a:t>
            </a:r>
          </a:p>
        </p:txBody>
      </p:sp>
    </p:spTree>
    <p:extLst>
      <p:ext uri="{BB962C8B-B14F-4D97-AF65-F5344CB8AC3E}">
        <p14:creationId xmlns:p14="http://schemas.microsoft.com/office/powerpoint/2010/main" val="645232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3EA14-8EC6-DDAA-1B8B-F5AF84B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D7755-975B-FA85-DA2D-F9E0BAE8F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Questions?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130467-B125-7F03-F32E-891509A09176}"/>
              </a:ext>
            </a:extLst>
          </p:cNvPr>
          <p:cNvSpPr txBox="1"/>
          <p:nvPr/>
        </p:nvSpPr>
        <p:spPr>
          <a:xfrm>
            <a:off x="2073729" y="2004657"/>
            <a:ext cx="8044542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</a:rPr>
              <a:t>New approach?</a:t>
            </a:r>
            <a:endParaRPr lang="en-US" sz="2000">
              <a:highlight>
                <a:srgbClr val="FFFF00"/>
              </a:highlight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Who is at the table?</a:t>
            </a:r>
            <a:endParaRPr lang="en-US" sz="2000">
              <a:highlight>
                <a:srgbClr val="FFFF00"/>
              </a:highlight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Progress on priority issues?</a:t>
            </a:r>
            <a:endParaRPr lang="en-US" sz="2400"/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Pay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Health benefits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Retirement benefits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Leave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Hybrid work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Job security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How long will it take? </a:t>
            </a:r>
            <a:endParaRPr lang="en-US" sz="200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800100" lvl="1" indent="-342900">
              <a:buFont typeface="Courier New,monospace"/>
              <a:buChar char="o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732279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FF826-4D23-DC4D-2D19-7C7CFDD19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04281-05A6-ED14-2119-A59C27D31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Q&amp;A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9B622-016C-1015-CCA7-050F91E67D3D}"/>
              </a:ext>
            </a:extLst>
          </p:cNvPr>
          <p:cNvSpPr txBox="1"/>
          <p:nvPr/>
        </p:nvSpPr>
        <p:spPr>
          <a:xfrm>
            <a:off x="2073729" y="2004657"/>
            <a:ext cx="8044542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</a:rPr>
              <a:t>Raise your hand in the chat to ask a question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We will call on you and ask you to unmute yourself</a:t>
            </a:r>
            <a:endParaRPr lang="en-US" sz="2000">
              <a:highlight>
                <a:srgbClr val="FFFF00"/>
              </a:highlight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Please introduce yourself with your full name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/>
              <a:t>Once you have asked your question we ask that you mute yourself again for the best audio quality on the recording.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Lower your hand once you have asked your question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</a:rPr>
              <a:t>If you do not want to ask a question publicly please email us at connect@cipp.on.ca with your question</a:t>
            </a:r>
          </a:p>
          <a:p>
            <a:pPr marL="800100" lvl="1" indent="-342900">
              <a:buFont typeface="Courier New,monospace"/>
              <a:buChar char="o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26208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21FC6-613E-5CAC-BCFF-B5511A4C7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9DA7B-6D7C-657B-0DCA-75E441122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543" y="365125"/>
            <a:ext cx="8305800" cy="1358220"/>
          </a:xfrm>
        </p:spPr>
        <p:txBody>
          <a:bodyPr/>
          <a:lstStyle/>
          <a:p>
            <a:pPr algn="ctr"/>
            <a:r>
              <a:rPr lang="en-US" b="1">
                <a:latin typeface="Arial Nova"/>
              </a:rPr>
              <a:t>Thank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DDB8DA-D53B-6E06-632F-60826C14046F}"/>
              </a:ext>
            </a:extLst>
          </p:cNvPr>
          <p:cNvSpPr txBox="1"/>
          <p:nvPr/>
        </p:nvSpPr>
        <p:spPr>
          <a:xfrm>
            <a:off x="2073729" y="2004657"/>
            <a:ext cx="8044542" cy="38472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This is just the first bargaining town hall</a:t>
            </a:r>
            <a:endParaRPr lang="en-US" sz="2000">
              <a:solidFill>
                <a:srgbClr val="000000"/>
              </a:solidFill>
              <a:latin typeface="Arial Nova"/>
            </a:endParaRP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latin typeface="Arial Nova"/>
              </a:rPr>
              <a:t>Watch your inbox for an invitation to the next town hall in the coming months (Get blue and get visible on March 10)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Day of Action is March 10 </a:t>
            </a:r>
          </a:p>
          <a:p>
            <a:pPr marL="800100" lvl="1" indent="-342900">
              <a:buFont typeface="Courier New,monospace"/>
              <a:buChar char="o"/>
            </a:pPr>
            <a:r>
              <a:rPr lang="en-US" sz="2000">
                <a:latin typeface="Arial Nova"/>
              </a:rPr>
              <a:t>Wear blue, use a CIPP Teams background, make your support visible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Negotiating team's work continues but every member plays a role in the success of bargaining 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 b="1">
                <a:solidFill>
                  <a:srgbClr val="01609A"/>
                </a:solidFill>
                <a:latin typeface="Arial Nova"/>
              </a:rPr>
              <a:t>Visit our website and watch for emails from us for bargaining updates</a:t>
            </a:r>
            <a:endParaRPr lang="en-US" sz="2000">
              <a:latin typeface="Arial Nova"/>
            </a:endParaRPr>
          </a:p>
          <a:p>
            <a:pPr marL="800100" lvl="1" indent="-342900">
              <a:buFont typeface="Courier New,monospace"/>
              <a:buChar char="o"/>
            </a:pPr>
            <a:endParaRPr lang="en-US" sz="2000">
              <a:solidFill>
                <a:srgbClr val="000000"/>
              </a:solidFill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104164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19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Logistics</vt:lpstr>
      <vt:lpstr>Agenda</vt:lpstr>
      <vt:lpstr>Your CIPP negotiating committee</vt:lpstr>
      <vt:lpstr>The bargaining process</vt:lpstr>
      <vt:lpstr>A new approach</vt:lpstr>
      <vt:lpstr>A new approach</vt:lpstr>
      <vt:lpstr>Fair pay</vt:lpstr>
      <vt:lpstr>Benefits</vt:lpstr>
      <vt:lpstr>Other proposals</vt:lpstr>
      <vt:lpstr>Our bargaining expectations</vt:lpstr>
      <vt:lpstr>November 19, 2025</vt:lpstr>
      <vt:lpstr>Update</vt:lpstr>
      <vt:lpstr>Our toughest challenges are ahead!</vt:lpstr>
      <vt:lpstr>March 10 Day of Action</vt:lpstr>
      <vt:lpstr>It’s up to us!</vt:lpstr>
      <vt:lpstr>Questions?</vt:lpstr>
      <vt:lpstr>Q&amp;A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2025-11-18T19:57:56Z</dcterms:created>
  <dcterms:modified xsi:type="dcterms:W3CDTF">2026-03-17T14:48:49Z</dcterms:modified>
</cp:coreProperties>
</file>